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84" r:id="rId3"/>
    <p:sldId id="258" r:id="rId4"/>
    <p:sldId id="259" r:id="rId5"/>
    <p:sldId id="260" r:id="rId6"/>
    <p:sldId id="261" r:id="rId7"/>
    <p:sldId id="287" r:id="rId8"/>
    <p:sldId id="286" r:id="rId9"/>
    <p:sldId id="266" r:id="rId10"/>
    <p:sldId id="291" r:id="rId11"/>
    <p:sldId id="272" r:id="rId12"/>
    <p:sldId id="292" r:id="rId13"/>
    <p:sldId id="293" r:id="rId14"/>
    <p:sldId id="288" r:id="rId15"/>
    <p:sldId id="262" r:id="rId16"/>
    <p:sldId id="263" r:id="rId17"/>
    <p:sldId id="264" r:id="rId18"/>
    <p:sldId id="289" r:id="rId19"/>
    <p:sldId id="285" r:id="rId20"/>
    <p:sldId id="267" r:id="rId21"/>
    <p:sldId id="268" r:id="rId22"/>
    <p:sldId id="270" r:id="rId23"/>
    <p:sldId id="271" r:id="rId24"/>
    <p:sldId id="273" r:id="rId25"/>
    <p:sldId id="274" r:id="rId26"/>
    <p:sldId id="279" r:id="rId27"/>
  </p:sldIdLst>
  <p:sldSz cx="9144000" cy="6858000" type="screen4x3"/>
  <p:notesSz cx="6858000" cy="9144000"/>
  <p:embeddedFontLs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253"/>
    <a:srgbClr val="7ECEFD"/>
    <a:srgbClr val="FF9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1E7A82-DF0B-4349-ABB5-AA2A006F6BF9}">
  <a:tblStyle styleId="{F51E7A82-DF0B-4349-ABB5-AA2A006F6B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04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4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97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7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16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96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185C5"/>
                </a:solidFill>
              </a:defRPr>
            </a:lvl1pPr>
            <a:lvl2pPr lvl="1">
              <a:buNone/>
              <a:defRPr>
                <a:solidFill>
                  <a:srgbClr val="2185C5"/>
                </a:solidFill>
              </a:defRPr>
            </a:lvl2pPr>
            <a:lvl3pPr lvl="2">
              <a:buNone/>
              <a:defRPr>
                <a:solidFill>
                  <a:srgbClr val="2185C5"/>
                </a:solidFill>
              </a:defRPr>
            </a:lvl3pPr>
            <a:lvl4pPr lvl="3">
              <a:buNone/>
              <a:defRPr>
                <a:solidFill>
                  <a:srgbClr val="2185C5"/>
                </a:solidFill>
              </a:defRPr>
            </a:lvl4pPr>
            <a:lvl5pPr lvl="4">
              <a:buNone/>
              <a:defRPr>
                <a:solidFill>
                  <a:srgbClr val="2185C5"/>
                </a:solidFill>
              </a:defRPr>
            </a:lvl5pPr>
            <a:lvl6pPr lvl="5">
              <a:buNone/>
              <a:defRPr>
                <a:solidFill>
                  <a:srgbClr val="2185C5"/>
                </a:solidFill>
              </a:defRPr>
            </a:lvl6pPr>
            <a:lvl7pPr lvl="6">
              <a:buNone/>
              <a:defRPr>
                <a:solidFill>
                  <a:srgbClr val="2185C5"/>
                </a:solidFill>
              </a:defRPr>
            </a:lvl7pPr>
            <a:lvl8pPr lvl="7">
              <a:buNone/>
              <a:defRPr>
                <a:solidFill>
                  <a:srgbClr val="2185C5"/>
                </a:solidFill>
              </a:defRPr>
            </a:lvl8pPr>
            <a:lvl9pPr lvl="8">
              <a:buNone/>
              <a:defRPr>
                <a:solidFill>
                  <a:srgbClr val="2185C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8983" y="603026"/>
            <a:ext cx="7429077" cy="160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4000" dirty="0"/>
              <a:t>LOCALIZAÇÃO DE FONTES ACÚSTICAS EM CORPOS CILÍNDRICOS DE EXTREMIDADES ELIPSOIDAIS</a:t>
            </a:r>
            <a:endParaRPr sz="4000"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5D1B5475-A6AE-4339-9FCA-A4A2B17AD4C9}"/>
              </a:ext>
            </a:extLst>
          </p:cNvPr>
          <p:cNvSpPr txBox="1">
            <a:spLocks/>
          </p:cNvSpPr>
          <p:nvPr/>
        </p:nvSpPr>
        <p:spPr>
          <a:xfrm>
            <a:off x="558982" y="3705660"/>
            <a:ext cx="7429077" cy="160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3200" dirty="0">
                <a:solidFill>
                  <a:srgbClr val="F20253"/>
                </a:solidFill>
              </a:rPr>
              <a:t>Jéssica Meneguel</a:t>
            </a:r>
          </a:p>
          <a:p>
            <a:r>
              <a:rPr lang="pt-BR" sz="3200" dirty="0">
                <a:solidFill>
                  <a:srgbClr val="F20253"/>
                </a:solidFill>
              </a:rPr>
              <a:t>Leonardo Sirino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74315" y="2882400"/>
            <a:ext cx="7595119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Técnica de ensaio não destrutivo baseada na detecção de ondas mecânicas geradas por defeitos ativos na estrutura.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124;p17">
            <a:extLst>
              <a:ext uri="{FF2B5EF4-FFF2-40B4-BE49-F238E27FC236}">
                <a16:creationId xmlns:a16="http://schemas.microsoft.com/office/drawing/2014/main" id="{AD42EF3A-2A9B-47FD-AE4A-ABF2212F1238}"/>
              </a:ext>
            </a:extLst>
          </p:cNvPr>
          <p:cNvSpPr txBox="1">
            <a:spLocks/>
          </p:cNvSpPr>
          <p:nvPr/>
        </p:nvSpPr>
        <p:spPr>
          <a:xfrm>
            <a:off x="774315" y="255989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rgbClr val="97ABBC"/>
                </a:solidFill>
                <a:latin typeface="Raleway"/>
                <a:sym typeface="Raleway"/>
              </a:rPr>
              <a:t>Emissão Acústica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48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Fluxograma do sinal de EA</a:t>
            </a:r>
            <a:endParaRPr dirty="0"/>
          </a:p>
        </p:txBody>
      </p:sp>
      <p:grpSp>
        <p:nvGrpSpPr>
          <p:cNvPr id="245" name="Google Shape;245;p28"/>
          <p:cNvGrpSpPr/>
          <p:nvPr/>
        </p:nvGrpSpPr>
        <p:grpSpPr>
          <a:xfrm>
            <a:off x="5632317" y="2669418"/>
            <a:ext cx="3305700" cy="3483050"/>
            <a:chOff x="5632317" y="1189775"/>
            <a:chExt cx="3305700" cy="3483050"/>
          </a:xfrm>
        </p:grpSpPr>
        <p:sp>
          <p:nvSpPr>
            <p:cNvPr id="246" name="Google Shape;246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Hit</a:t>
              </a: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sistema de aquisição parametriza o sinal elétrico, transformando-o em Hit.</a:t>
              </a:r>
              <a:endParaRPr sz="12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0" y="2669632"/>
            <a:ext cx="3546900" cy="3482836"/>
            <a:chOff x="0" y="1189989"/>
            <a:chExt cx="3546900" cy="3482836"/>
          </a:xfrm>
        </p:grpSpPr>
        <p:sp>
          <p:nvSpPr>
            <p:cNvPr id="249" name="Google Shape;249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Onda Mecânica</a:t>
              </a:r>
              <a:endParaRPr sz="2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defeito gera uma onda mecânica que pode ser detectada por sensor de EA</a:t>
              </a:r>
              <a:r>
                <a:rPr lang="en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600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2944204" y="2669418"/>
            <a:ext cx="3305700" cy="3483050"/>
            <a:chOff x="2944204" y="1189775"/>
            <a:chExt cx="3305700" cy="3483050"/>
          </a:xfrm>
        </p:grpSpPr>
        <p:sp>
          <p:nvSpPr>
            <p:cNvPr id="252" name="Google Shape;252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pt-BR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Sinal Elétrico</a:t>
              </a: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O cristal piezelétrico do sensor transforma a deformação proporcionada pela onda mecânica em sinal elétrico.</a:t>
              </a:r>
              <a:endParaRPr sz="12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0112-86A0-46EE-AC0D-F76DB69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do Hit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AFB271-AB4C-4F0A-8B7B-D840E6A06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A1E7CA-DC63-4F91-9E31-9BE94B83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72" y="1748906"/>
            <a:ext cx="6367656" cy="3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0112-86A0-46EE-AC0D-F76DB696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274650"/>
            <a:ext cx="6636104" cy="1143000"/>
          </a:xfrm>
        </p:spPr>
        <p:txBody>
          <a:bodyPr/>
          <a:lstStyle/>
          <a:p>
            <a:r>
              <a:rPr lang="pt-BR" dirty="0"/>
              <a:t>Localização de eventos de EA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AFB271-AB4C-4F0A-8B7B-D840E6A06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970D81-3D63-43D6-9CD9-74232A68D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00" y="1734342"/>
            <a:ext cx="5171200" cy="45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2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Here you have a list of items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And some text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34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2286000"/>
            <a:ext cx="31368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9604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2286000"/>
            <a:ext cx="31368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5794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2133600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2362200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4612500" y="-28135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07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24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924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3" name="Google Shape;173;p22"/>
          <p:cNvSpPr/>
          <p:nvPr/>
        </p:nvSpPr>
        <p:spPr>
          <a:xfrm>
            <a:off x="3675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514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838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555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13822" y="1261198"/>
            <a:ext cx="3094800" cy="463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 </a:t>
            </a:r>
            <a:r>
              <a:rPr lang="pt-BR" sz="2400" dirty="0"/>
              <a:t>problema</a:t>
            </a: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613822" y="1898835"/>
            <a:ext cx="30948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L</a:t>
            </a:r>
            <a:r>
              <a:rPr lang="en-US" sz="1800" dirty="0" err="1"/>
              <a:t>ocalizar</a:t>
            </a:r>
            <a:r>
              <a:rPr lang="en-US" sz="1800" dirty="0"/>
              <a:t> </a:t>
            </a:r>
            <a:r>
              <a:rPr lang="en-US" sz="1800" dirty="0" err="1"/>
              <a:t>defeitos</a:t>
            </a:r>
            <a:r>
              <a:rPr lang="en-US" sz="1800" dirty="0"/>
              <a:t> com </a:t>
            </a:r>
            <a:r>
              <a:rPr lang="en-US" sz="1800" dirty="0" err="1"/>
              <a:t>precisão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r>
              <a:rPr lang="en-US" sz="1800" dirty="0"/>
              <a:t> o </a:t>
            </a:r>
            <a:r>
              <a:rPr lang="en-US" sz="1800" dirty="0" err="1"/>
              <a:t>vaso</a:t>
            </a:r>
            <a:endParaRPr sz="18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92F78-CD97-4BB4-A2EB-959C8F23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22" y="1086927"/>
            <a:ext cx="5435378" cy="56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0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93700" y="8080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-3280229">
            <a:off x="3874564" y="3264913"/>
            <a:ext cx="1564645" cy="1561647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4" name="Google Shape;184;p23"/>
          <p:cNvGrpSpPr/>
          <p:nvPr/>
        </p:nvGrpSpPr>
        <p:grpSpPr>
          <a:xfrm>
            <a:off x="4204227" y="2807917"/>
            <a:ext cx="3497780" cy="3899635"/>
            <a:chOff x="4184863" y="1520198"/>
            <a:chExt cx="2958454" cy="3298347"/>
          </a:xfrm>
        </p:grpSpPr>
        <p:sp>
          <p:nvSpPr>
            <p:cNvPr id="185" name="Google Shape;18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7ECEF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1C3AA9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1C3A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2635160" y="926250"/>
            <a:ext cx="3893996" cy="3810453"/>
            <a:chOff x="2857731" y="-71332"/>
            <a:chExt cx="3293577" cy="3222916"/>
          </a:xfrm>
        </p:grpSpPr>
        <p:sp>
          <p:nvSpPr>
            <p:cNvPr id="189" name="Google Shape;18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2185C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2" name="Google Shape;192;p23"/>
          <p:cNvGrpSpPr/>
          <p:nvPr/>
        </p:nvGrpSpPr>
        <p:grpSpPr>
          <a:xfrm>
            <a:off x="1573638" y="3002373"/>
            <a:ext cx="4048707" cy="3691470"/>
            <a:chOff x="1959887" y="1684671"/>
            <a:chExt cx="3424433" cy="3122279"/>
          </a:xfrm>
        </p:grpSpPr>
        <p:sp>
          <p:nvSpPr>
            <p:cNvPr id="193" name="Google Shape;19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FF971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2" name="Google Shape;202;p24"/>
          <p:cNvGraphicFramePr/>
          <p:nvPr>
            <p:extLst>
              <p:ext uri="{D42A27DB-BD31-4B8C-83A1-F6EECF244321}">
                <p14:modId xmlns:p14="http://schemas.microsoft.com/office/powerpoint/2010/main" val="327033486"/>
              </p:ext>
            </p:extLst>
          </p:nvPr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{F51E7A82-DF0B-4349-ABB5-AA2A006F6BF9}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dirty="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800" b="1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800" b="1" dirty="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ECEF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185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881050"/>
            <a:ext cx="6444600" cy="10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4294967295"/>
          </p:nvPr>
        </p:nvSpPr>
        <p:spPr>
          <a:xfrm>
            <a:off x="940350" y="4015350"/>
            <a:ext cx="6444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Whoa! That’s a big number, aren’t you proud?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288105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711600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729346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4521603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5539350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940500" y="2616602"/>
            <a:ext cx="7517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634348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6" name="Google Shape;236;p27"/>
          <p:cNvSpPr/>
          <p:nvPr/>
        </p:nvSpPr>
        <p:spPr>
          <a:xfrm>
            <a:off x="0" y="86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0" y="2767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0" y="4672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89370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351256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613142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89370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2"/>
          </p:nvPr>
        </p:nvSpPr>
        <p:spPr>
          <a:xfrm>
            <a:off x="351256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3"/>
          </p:nvPr>
        </p:nvSpPr>
        <p:spPr>
          <a:xfrm>
            <a:off x="6131420" y="48768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6" name="Google Shape;266;p29"/>
          <p:cNvSpPr/>
          <p:nvPr/>
        </p:nvSpPr>
        <p:spPr>
          <a:xfrm>
            <a:off x="977625" y="1866100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608154" y="18661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238682" y="18661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977625" y="4228300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08154" y="42283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238682" y="42283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3786407" y="2044356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6399585" y="2039471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1148234" y="4403368"/>
            <a:ext cx="351204" cy="324661"/>
            <a:chOff x="5975075" y="2327500"/>
            <a:chExt cx="420100" cy="388350"/>
          </a:xfrm>
        </p:grpSpPr>
        <p:sp>
          <p:nvSpPr>
            <p:cNvPr id="280" name="Google Shape;280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9"/>
          <p:cNvGrpSpPr/>
          <p:nvPr/>
        </p:nvGrpSpPr>
        <p:grpSpPr>
          <a:xfrm>
            <a:off x="3740456" y="4407454"/>
            <a:ext cx="427781" cy="316489"/>
            <a:chOff x="5255200" y="3006475"/>
            <a:chExt cx="511700" cy="378575"/>
          </a:xfrm>
        </p:grpSpPr>
        <p:sp>
          <p:nvSpPr>
            <p:cNvPr id="283" name="Google Shape;283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9"/>
          <p:cNvGrpSpPr/>
          <p:nvPr/>
        </p:nvGrpSpPr>
        <p:grpSpPr>
          <a:xfrm>
            <a:off x="1138523" y="2045066"/>
            <a:ext cx="370599" cy="370620"/>
            <a:chOff x="570875" y="4322250"/>
            <a:chExt cx="443300" cy="443325"/>
          </a:xfrm>
        </p:grpSpPr>
        <p:sp>
          <p:nvSpPr>
            <p:cNvPr id="286" name="Google Shape;286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29"/>
          <p:cNvGrpSpPr/>
          <p:nvPr/>
        </p:nvGrpSpPr>
        <p:grpSpPr>
          <a:xfrm>
            <a:off x="6409284" y="4394685"/>
            <a:ext cx="342008" cy="342028"/>
            <a:chOff x="6654650" y="3665275"/>
            <a:chExt cx="409100" cy="409125"/>
          </a:xfrm>
        </p:grpSpPr>
        <p:sp>
          <p:nvSpPr>
            <p:cNvPr id="291" name="Google Shape;291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462075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7ECEFD"/>
                </a:solidFill>
              </a:rPr>
              <a:t>Agenda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13362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Introdução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EA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Modelo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/>
              <a:t>Validação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7352500" y="0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1.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INTRODUÇÃO</a:t>
            </a: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546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Vasos</a:t>
            </a:r>
            <a:r>
              <a:rPr lang="en-US" dirty="0"/>
              <a:t> de </a:t>
            </a:r>
            <a:r>
              <a:rPr lang="en-US" dirty="0" err="1"/>
              <a:t>pressão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Emissão</a:t>
            </a:r>
            <a:r>
              <a:rPr lang="en-US" dirty="0"/>
              <a:t> </a:t>
            </a:r>
            <a:r>
              <a:rPr lang="en-US" dirty="0" err="1"/>
              <a:t>Acústica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Localização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74315" y="2509176"/>
            <a:ext cx="7595119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Os vasos de pressão são reservatórios, com tipos, dimensões e finalidades diferentes, essenciais para os processos industriais que envolvam a utilização de fluidos ou gases, devendo ser projetados para resistir com segurança a pressões internas diferentes da pressão normal do ambiente, preservando os fluidos e gases em seu interior.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124;p17">
            <a:extLst>
              <a:ext uri="{FF2B5EF4-FFF2-40B4-BE49-F238E27FC236}">
                <a16:creationId xmlns:a16="http://schemas.microsoft.com/office/drawing/2014/main" id="{AD42EF3A-2A9B-47FD-AE4A-ABF2212F1238}"/>
              </a:ext>
            </a:extLst>
          </p:cNvPr>
          <p:cNvSpPr txBox="1">
            <a:spLocks/>
          </p:cNvSpPr>
          <p:nvPr/>
        </p:nvSpPr>
        <p:spPr>
          <a:xfrm>
            <a:off x="774315" y="255989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rgbClr val="97ABBC"/>
                </a:solidFill>
                <a:latin typeface="Raleway"/>
                <a:sym typeface="Raleway"/>
              </a:rPr>
              <a:t>Vaso de pressão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Fabricação de vasos de pressão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AAB1B0-1D7F-470E-AB92-C854B9A7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6" t="7415" r="1354" b="18487"/>
          <a:stretch/>
        </p:blipFill>
        <p:spPr>
          <a:xfrm>
            <a:off x="585884" y="1824771"/>
            <a:ext cx="3743520" cy="39797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595ABC-3694-4CE9-AEC2-391FACCE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37" y="1824771"/>
            <a:ext cx="3986116" cy="3986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Fabricação de vasos de pressão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75502A-A51A-41C9-B44B-96DB43AA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79" y="1675769"/>
            <a:ext cx="4945226" cy="25934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F61330-E815-42ED-B88F-5F59FC37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000" y="3285335"/>
            <a:ext cx="4700721" cy="28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0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Teste hidrostático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Usado para a alívio de tensões após a fabricação do vaso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Também pode expor defeitos não observáveis durante a operação normal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▷"/>
            </a:pPr>
            <a:r>
              <a:rPr lang="pt-BR" dirty="0"/>
              <a:t>Pressão de ensaio geralmente 50% acima da PMTA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2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boat&#10;&#10;Description automatically generated">
            <a:extLst>
              <a:ext uri="{FF2B5EF4-FFF2-40B4-BE49-F238E27FC236}">
                <a16:creationId xmlns:a16="http://schemas.microsoft.com/office/drawing/2014/main" id="{9E95DA96-0204-4E96-B0C1-CAD2E262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0" name="Google Shape;170;p22"/>
          <p:cNvSpPr/>
          <p:nvPr/>
        </p:nvSpPr>
        <p:spPr>
          <a:xfrm>
            <a:off x="-362" y="299980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24125" y="412093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 que </a:t>
            </a:r>
            <a:r>
              <a:rPr lang="en-US" dirty="0" err="1"/>
              <a:t>monitorar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924125" y="913486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A falha em um vaso de pressão pode acarretar consequências catastróficas</a:t>
            </a:r>
          </a:p>
        </p:txBody>
      </p:sp>
      <p:sp>
        <p:nvSpPr>
          <p:cNvPr id="173" name="Google Shape;173;p22"/>
          <p:cNvSpPr/>
          <p:nvPr/>
        </p:nvSpPr>
        <p:spPr>
          <a:xfrm>
            <a:off x="3675952" y="1940080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514495" y="1940080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0" y="1940080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838038" y="1940080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744</Words>
  <Application>Microsoft Office PowerPoint</Application>
  <PresentationFormat>Apresentação na tela (4:3)</PresentationFormat>
  <Paragraphs>132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Lato</vt:lpstr>
      <vt:lpstr>Arial</vt:lpstr>
      <vt:lpstr>Raleway</vt:lpstr>
      <vt:lpstr>Georgia</vt:lpstr>
      <vt:lpstr>Antonio template</vt:lpstr>
      <vt:lpstr>LOCALIZAÇÃO DE FONTES ACÚSTICAS EM CORPOS CILÍNDRICOS DE EXTREMIDADES ELIPSOIDAIS</vt:lpstr>
      <vt:lpstr>O problema</vt:lpstr>
      <vt:lpstr>Agenda</vt:lpstr>
      <vt:lpstr>1. INTRODUÇÃO</vt:lpstr>
      <vt:lpstr>Apresentação do PowerPoint</vt:lpstr>
      <vt:lpstr>Fabricação de vasos de pressão</vt:lpstr>
      <vt:lpstr>Fabricação de vasos de pressão</vt:lpstr>
      <vt:lpstr>Teste hidrostático</vt:lpstr>
      <vt:lpstr>Por que monitorar?</vt:lpstr>
      <vt:lpstr>Apresentação do PowerPoint</vt:lpstr>
      <vt:lpstr>Fluxograma do sinal de EA</vt:lpstr>
      <vt:lpstr>Parâmetros do Hit</vt:lpstr>
      <vt:lpstr>Localização de eventos de EA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89,526,124</vt:lpstr>
      <vt:lpstr>89,526,124$</vt:lpstr>
      <vt:lpstr>Let’s review some concepts</vt:lpstr>
      <vt:lpstr>Apresentação do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Jessica</dc:creator>
  <cp:lastModifiedBy> </cp:lastModifiedBy>
  <cp:revision>21</cp:revision>
  <dcterms:modified xsi:type="dcterms:W3CDTF">2018-12-16T13:23:13Z</dcterms:modified>
</cp:coreProperties>
</file>